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aven Pro"/>
      <p:regular r:id="rId21"/>
      <p:bold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CB16EE-DDED-422C-A869-4EE1BA59B23C}">
  <a:tblStyle styleId="{CCCB16EE-DDED-422C-A869-4EE1BA59B2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avenPro-bold.fntdata"/><Relationship Id="rId21" Type="http://schemas.openxmlformats.org/officeDocument/2006/relationships/font" Target="fonts/MavenPro-regular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regular.fntdata"/><Relationship Id="rId16" Type="http://schemas.openxmlformats.org/officeDocument/2006/relationships/slide" Target="slides/slide10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d9dd6c9e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d9dd6c9e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d9dd6c9e42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d9dd6c9e42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9dd6c9e42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9dd6c9e42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9dd6c9e42_0_1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9dd6c9e42_0_1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9dd6c9e42_0_1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9dd6c9e42_0_1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d9dd6c9e42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d9dd6c9e42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9dd6c9e4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d9dd6c9e4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9dd6c9e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9dd6c9e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d9dd6c9e4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d9dd6c9e4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311700" y="160875"/>
            <a:ext cx="8520600" cy="23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Predicting Market Value -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 English Premier League Players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78" name="Google Shape;27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00" y="2773300"/>
            <a:ext cx="3038100" cy="12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778" y="2571750"/>
            <a:ext cx="2940124" cy="165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Work/Improvements</a:t>
            </a:r>
            <a:endParaRPr/>
          </a:p>
        </p:txBody>
      </p:sp>
      <p:sp>
        <p:nvSpPr>
          <p:cNvPr id="369" name="Google Shape;369;p22"/>
          <p:cNvSpPr txBox="1"/>
          <p:nvPr>
            <p:ph idx="1" type="body"/>
          </p:nvPr>
        </p:nvSpPr>
        <p:spPr>
          <a:xfrm>
            <a:off x="1303800" y="1990050"/>
            <a:ext cx="7030500" cy="21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591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75"/>
              <a:buChar char="●"/>
            </a:pPr>
            <a:r>
              <a:rPr lang="en" sz="1375"/>
              <a:t>Consider data collection from other source</a:t>
            </a:r>
            <a:endParaRPr sz="137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75"/>
          </a:p>
          <a:p>
            <a:pPr indent="-3159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75"/>
              <a:buChar char="●"/>
            </a:pPr>
            <a:r>
              <a:rPr lang="en" sz="1375"/>
              <a:t>Look closely into polynomial regression</a:t>
            </a:r>
            <a:endParaRPr sz="137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75"/>
          </a:p>
          <a:p>
            <a:pPr indent="-31591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75"/>
              <a:buChar char="●"/>
            </a:pPr>
            <a:r>
              <a:rPr lang="en" sz="1375"/>
              <a:t>Increase dataset</a:t>
            </a:r>
            <a:endParaRPr sz="137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375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175" y="0"/>
            <a:ext cx="3941174" cy="4334843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323075" y="2998600"/>
            <a:ext cx="4495800" cy="2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64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5"/>
              <a:buFont typeface="Merriweather"/>
              <a:buChar char="●"/>
            </a:pPr>
            <a:r>
              <a:rPr lang="en" sz="1355">
                <a:latin typeface="Merriweather"/>
                <a:ea typeface="Merriweather"/>
                <a:cs typeface="Merriweather"/>
                <a:sym typeface="Merriweather"/>
              </a:rPr>
              <a:t>Important for Clubs to </a:t>
            </a:r>
            <a:r>
              <a:rPr lang="en" sz="1355">
                <a:latin typeface="Merriweather"/>
                <a:ea typeface="Merriweather"/>
                <a:cs typeface="Merriweather"/>
                <a:sym typeface="Merriweather"/>
              </a:rPr>
              <a:t>successfully</a:t>
            </a:r>
            <a:r>
              <a:rPr lang="en" sz="1355">
                <a:latin typeface="Merriweather"/>
                <a:ea typeface="Merriweather"/>
                <a:cs typeface="Merriweather"/>
                <a:sym typeface="Merriweather"/>
              </a:rPr>
              <a:t> manage transfer market</a:t>
            </a:r>
            <a:endParaRPr sz="1355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64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5"/>
              <a:buFont typeface="Merriweather"/>
              <a:buChar char="●"/>
            </a:pPr>
            <a:r>
              <a:rPr lang="en" sz="1355">
                <a:latin typeface="Merriweather"/>
                <a:ea typeface="Merriweather"/>
                <a:cs typeface="Merriweather"/>
                <a:sym typeface="Merriweather"/>
              </a:rPr>
              <a:t>Market value of a soccer player is crucial → Potential Transfer Cost, Salary($$$)</a:t>
            </a:r>
            <a:endParaRPr sz="1355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464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55"/>
              <a:buFont typeface="Merriweather"/>
              <a:buChar char="●"/>
            </a:pPr>
            <a:r>
              <a:rPr lang="en" sz="1355">
                <a:latin typeface="Merriweather"/>
                <a:ea typeface="Merriweather"/>
                <a:cs typeface="Merriweather"/>
                <a:sym typeface="Merriweather"/>
              </a:rPr>
              <a:t>Determined by several components(age, # of goals, # of passes...etc)</a:t>
            </a:r>
            <a:endParaRPr sz="1355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355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355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t/>
            </a:r>
            <a:endParaRPr sz="1355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719675" y="2483550"/>
            <a:ext cx="22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Market Value</a:t>
            </a:r>
            <a:endParaRPr b="1"/>
          </a:p>
        </p:txBody>
      </p:sp>
      <p:sp>
        <p:nvSpPr>
          <p:cNvPr id="287" name="Google Shape;287;p14"/>
          <p:cNvSpPr txBox="1"/>
          <p:nvPr/>
        </p:nvSpPr>
        <p:spPr>
          <a:xfrm>
            <a:off x="6300600" y="2547050"/>
            <a:ext cx="20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Objective</a:t>
            </a:r>
            <a:endParaRPr b="1"/>
          </a:p>
        </p:txBody>
      </p:sp>
      <p:sp>
        <p:nvSpPr>
          <p:cNvPr id="288" name="Google Shape;288;p14"/>
          <p:cNvSpPr txBox="1"/>
          <p:nvPr/>
        </p:nvSpPr>
        <p:spPr>
          <a:xfrm>
            <a:off x="5228175" y="3125600"/>
            <a:ext cx="3626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Char char="●"/>
            </a:pPr>
            <a:r>
              <a:rPr lang="en" sz="1300">
                <a:latin typeface="Merriweather"/>
                <a:ea typeface="Merriweather"/>
                <a:cs typeface="Merriweather"/>
                <a:sym typeface="Merriweather"/>
              </a:rPr>
              <a:t>Predict market value of players in current English Premier League season based on cumulative stats recorded from 1992 ~ 2021.</a:t>
            </a:r>
            <a:endParaRPr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Included</a:t>
            </a:r>
            <a:endParaRPr/>
          </a:p>
        </p:txBody>
      </p:sp>
      <p:pic>
        <p:nvPicPr>
          <p:cNvPr id="294" name="Google Shape;2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600" y="1961450"/>
            <a:ext cx="6224400" cy="31820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15"/>
          <p:cNvSpPr txBox="1"/>
          <p:nvPr>
            <p:ph idx="1" type="body"/>
          </p:nvPr>
        </p:nvSpPr>
        <p:spPr>
          <a:xfrm>
            <a:off x="84600" y="1467550"/>
            <a:ext cx="7030500" cy="29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Appearance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Position(Forward, Midfielder, Defender, Goalkeeper) - categorical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Goals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Assists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Passes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Passes per match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Fouls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Yellow cards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/>
              <a:t>Red cards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25" y="-12"/>
            <a:ext cx="4088000" cy="20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25" y="0"/>
            <a:ext cx="3262325" cy="335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151" y="3365149"/>
            <a:ext cx="3601325" cy="17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6"/>
          <p:cNvSpPr txBox="1"/>
          <p:nvPr/>
        </p:nvSpPr>
        <p:spPr>
          <a:xfrm>
            <a:off x="3890450" y="486825"/>
            <a:ext cx="104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Player A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304" name="Google Shape;304;p16"/>
          <p:cNvSpPr/>
          <p:nvPr/>
        </p:nvSpPr>
        <p:spPr>
          <a:xfrm rot="10800000">
            <a:off x="3301975" y="486900"/>
            <a:ext cx="543300" cy="37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 txBox="1"/>
          <p:nvPr/>
        </p:nvSpPr>
        <p:spPr>
          <a:xfrm>
            <a:off x="3231450" y="2401700"/>
            <a:ext cx="110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</a:rPr>
              <a:t>Player B</a:t>
            </a:r>
            <a:endParaRPr b="1" sz="1600">
              <a:solidFill>
                <a:schemeClr val="accent1"/>
              </a:solidFill>
            </a:endParaRPr>
          </a:p>
        </p:txBody>
      </p:sp>
      <p:sp>
        <p:nvSpPr>
          <p:cNvPr id="306" name="Google Shape;306;p16"/>
          <p:cNvSpPr/>
          <p:nvPr/>
        </p:nvSpPr>
        <p:spPr>
          <a:xfrm>
            <a:off x="4275675" y="2391825"/>
            <a:ext cx="762000" cy="41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"/>
          <p:cNvSpPr txBox="1"/>
          <p:nvPr/>
        </p:nvSpPr>
        <p:spPr>
          <a:xfrm>
            <a:off x="56450" y="862200"/>
            <a:ext cx="3205800" cy="126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56450" y="379575"/>
            <a:ext cx="3205800" cy="26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4979925" y="443100"/>
            <a:ext cx="3952500" cy="126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10" name="Google Shape;31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3875" y="2035650"/>
            <a:ext cx="3522125" cy="31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6"/>
          <p:cNvSpPr txBox="1"/>
          <p:nvPr/>
        </p:nvSpPr>
        <p:spPr>
          <a:xfrm>
            <a:off x="28276" y="3770475"/>
            <a:ext cx="3478200" cy="133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5135839" y="2892775"/>
            <a:ext cx="3478200" cy="26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5135850" y="3661825"/>
            <a:ext cx="3478200" cy="1031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00" y="1023050"/>
            <a:ext cx="4612000" cy="403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7"/>
          <p:cNvSpPr txBox="1"/>
          <p:nvPr>
            <p:ph type="title"/>
          </p:nvPr>
        </p:nvSpPr>
        <p:spPr>
          <a:xfrm>
            <a:off x="1303800" y="3699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EDA to select/remove certain features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0" name="Google Shape;320;p17"/>
          <p:cNvSpPr txBox="1"/>
          <p:nvPr/>
        </p:nvSpPr>
        <p:spPr>
          <a:xfrm>
            <a:off x="2094100" y="2743175"/>
            <a:ext cx="505200" cy="49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  <p:sp>
        <p:nvSpPr>
          <p:cNvPr id="321" name="Google Shape;321;p17"/>
          <p:cNvSpPr txBox="1"/>
          <p:nvPr/>
        </p:nvSpPr>
        <p:spPr>
          <a:xfrm rot="-5400000">
            <a:off x="2371750" y="4520300"/>
            <a:ext cx="716700" cy="26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825" y="0"/>
            <a:ext cx="7401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8"/>
          <p:cNvSpPr txBox="1"/>
          <p:nvPr/>
        </p:nvSpPr>
        <p:spPr>
          <a:xfrm>
            <a:off x="2089850" y="76200"/>
            <a:ext cx="732300" cy="55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</p:txBody>
      </p:sp>
      <p:sp>
        <p:nvSpPr>
          <p:cNvPr id="328" name="Google Shape;328;p18"/>
          <p:cNvSpPr txBox="1"/>
          <p:nvPr/>
        </p:nvSpPr>
        <p:spPr>
          <a:xfrm>
            <a:off x="4909250" y="0"/>
            <a:ext cx="732300" cy="55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</p:txBody>
      </p:sp>
      <p:sp>
        <p:nvSpPr>
          <p:cNvPr id="329" name="Google Shape;329;p18"/>
          <p:cNvSpPr txBox="1"/>
          <p:nvPr/>
        </p:nvSpPr>
        <p:spPr>
          <a:xfrm>
            <a:off x="5641550" y="0"/>
            <a:ext cx="697200" cy="55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6327350" y="0"/>
            <a:ext cx="697200" cy="55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FF0000"/>
              </a:solidFill>
            </a:endParaRPr>
          </a:p>
        </p:txBody>
      </p:sp>
      <p:sp>
        <p:nvSpPr>
          <p:cNvPr id="331" name="Google Shape;331;p18"/>
          <p:cNvSpPr txBox="1"/>
          <p:nvPr/>
        </p:nvSpPr>
        <p:spPr>
          <a:xfrm>
            <a:off x="-66325" y="2061625"/>
            <a:ext cx="1903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-"/>
            </a:pP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Market value highly skewed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erriweather"/>
              <a:buChar char="-"/>
            </a:pPr>
            <a:r>
              <a:rPr lang="en" sz="1200">
                <a:latin typeface="Merriweather"/>
                <a:ea typeface="Merriweather"/>
                <a:cs typeface="Merriweather"/>
                <a:sym typeface="Merriweather"/>
              </a:rPr>
              <a:t>Distribution of Market Value shows slight hint of exponential</a:t>
            </a:r>
            <a:endParaRPr sz="12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2" name="Google Shape;332;p18"/>
          <p:cNvSpPr txBox="1"/>
          <p:nvPr/>
        </p:nvSpPr>
        <p:spPr>
          <a:xfrm>
            <a:off x="264575" y="1395575"/>
            <a:ext cx="13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unito"/>
                <a:ea typeface="Nunito"/>
                <a:cs typeface="Nunito"/>
                <a:sym typeface="Nunito"/>
              </a:rPr>
              <a:t>EDA Pair Plot Analysis</a:t>
            </a:r>
            <a:endParaRPr b="1" sz="15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4307599" cy="37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399" y="533400"/>
            <a:ext cx="4379202" cy="383031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9"/>
          <p:cNvSpPr txBox="1"/>
          <p:nvPr/>
        </p:nvSpPr>
        <p:spPr>
          <a:xfrm rot="-5400000">
            <a:off x="911475" y="3559250"/>
            <a:ext cx="762000" cy="26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  <p:sp>
        <p:nvSpPr>
          <p:cNvPr id="340" name="Google Shape;340;p19"/>
          <p:cNvSpPr txBox="1"/>
          <p:nvPr/>
        </p:nvSpPr>
        <p:spPr>
          <a:xfrm rot="-5400000">
            <a:off x="5274625" y="3727200"/>
            <a:ext cx="1018800" cy="26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557876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5825" y="152400"/>
            <a:ext cx="355787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0"/>
          <p:cNvSpPr txBox="1"/>
          <p:nvPr/>
        </p:nvSpPr>
        <p:spPr>
          <a:xfrm>
            <a:off x="1809050" y="303375"/>
            <a:ext cx="1224900" cy="41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  <p:sp>
        <p:nvSpPr>
          <p:cNvPr id="348" name="Google Shape;348;p20"/>
          <p:cNvSpPr txBox="1"/>
          <p:nvPr/>
        </p:nvSpPr>
        <p:spPr>
          <a:xfrm>
            <a:off x="6457250" y="303375"/>
            <a:ext cx="1317900" cy="41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  <p:sp>
        <p:nvSpPr>
          <p:cNvPr id="349" name="Google Shape;349;p20"/>
          <p:cNvSpPr txBox="1"/>
          <p:nvPr/>
        </p:nvSpPr>
        <p:spPr>
          <a:xfrm>
            <a:off x="970850" y="227175"/>
            <a:ext cx="797400" cy="26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5362225" y="227175"/>
            <a:ext cx="1054500" cy="26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  <p:sp>
        <p:nvSpPr>
          <p:cNvPr id="351" name="Google Shape;351;p20"/>
          <p:cNvSpPr txBox="1"/>
          <p:nvPr/>
        </p:nvSpPr>
        <p:spPr>
          <a:xfrm>
            <a:off x="152400" y="4575600"/>
            <a:ext cx="1224900" cy="41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  <p:sp>
        <p:nvSpPr>
          <p:cNvPr id="352" name="Google Shape;352;p20"/>
          <p:cNvSpPr txBox="1"/>
          <p:nvPr/>
        </p:nvSpPr>
        <p:spPr>
          <a:xfrm>
            <a:off x="4572000" y="4575600"/>
            <a:ext cx="1224900" cy="415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/>
          <p:nvPr>
            <p:ph type="title"/>
          </p:nvPr>
        </p:nvSpPr>
        <p:spPr>
          <a:xfrm>
            <a:off x="313200" y="141375"/>
            <a:ext cx="3846900" cy="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Modeling</a:t>
            </a:r>
            <a:endParaRPr/>
          </a:p>
        </p:txBody>
      </p:sp>
      <p:sp>
        <p:nvSpPr>
          <p:cNvPr id="358" name="Google Shape;358;p21"/>
          <p:cNvSpPr txBox="1"/>
          <p:nvPr>
            <p:ph idx="1" type="body"/>
          </p:nvPr>
        </p:nvSpPr>
        <p:spPr>
          <a:xfrm>
            <a:off x="1087900" y="823050"/>
            <a:ext cx="2569800" cy="12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Linear Regression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Ridge Regression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Lasso Regression</a:t>
            </a:r>
            <a:endParaRPr/>
          </a:p>
        </p:txBody>
      </p:sp>
      <p:graphicFrame>
        <p:nvGraphicFramePr>
          <p:cNvPr id="359" name="Google Shape;359;p21"/>
          <p:cNvGraphicFramePr/>
          <p:nvPr/>
        </p:nvGraphicFramePr>
        <p:xfrm>
          <a:off x="333025" y="20814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{CCCB16EE-DDED-422C-A869-4EE1BA59B23C}</a:tableStyleId>
              </a:tblPr>
              <a:tblGrid>
                <a:gridCol w="1979100"/>
                <a:gridCol w="1979100"/>
              </a:tblGrid>
              <a:tr h="64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Cross Validation Test on Training Data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R-Squared Value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2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0.293709</a:t>
                      </a:r>
                      <a:endParaRPr sz="120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62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Ridge Regression</a:t>
                      </a:r>
                      <a:endParaRPr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0.293776</a:t>
                      </a:r>
                      <a:endParaRPr sz="1200">
                        <a:solidFill>
                          <a:srgbClr val="FF0000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2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Lasso </a:t>
                      </a:r>
                      <a:r>
                        <a:rPr lang="en"/>
                        <a:t>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0.239135</a:t>
                      </a:r>
                      <a:endParaRPr sz="120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0" name="Google Shape;360;p21"/>
          <p:cNvSpPr/>
          <p:nvPr/>
        </p:nvSpPr>
        <p:spPr>
          <a:xfrm rot="-2700000">
            <a:off x="3039416" y="2658330"/>
            <a:ext cx="2137867" cy="35638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61" name="Google Shape;361;p21"/>
          <p:cNvGraphicFramePr/>
          <p:nvPr/>
        </p:nvGraphicFramePr>
        <p:xfrm>
          <a:off x="4990200" y="365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{CCCB16EE-DDED-422C-A869-4EE1BA59B23C}</a:tableStyleId>
              </a:tblPr>
              <a:tblGrid>
                <a:gridCol w="1809750"/>
                <a:gridCol w="1809750"/>
              </a:tblGrid>
              <a:tr h="64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R-Squared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0.234976</a:t>
                      </a:r>
                      <a:endParaRPr sz="120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/>
                </a:tc>
              </a:tr>
              <a:tr h="64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highlight>
                            <a:srgbClr val="FFFFFF"/>
                          </a:highlight>
                        </a:rPr>
                        <a:t>0.929720</a:t>
                      </a:r>
                      <a:endParaRPr sz="1200"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2" name="Google Shape;362;p21"/>
          <p:cNvSpPr txBox="1"/>
          <p:nvPr/>
        </p:nvSpPr>
        <p:spPr>
          <a:xfrm>
            <a:off x="5032025" y="3000025"/>
            <a:ext cx="359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Result of Test set through chosen model : </a:t>
            </a:r>
            <a:r>
              <a:rPr b="1" lang="en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Ridge</a:t>
            </a:r>
            <a:endParaRPr b="1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3" name="Google Shape;3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600" y="152400"/>
            <a:ext cx="3655675" cy="28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